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400" r:id="rId3"/>
    <p:sldId id="315" r:id="rId5"/>
    <p:sldId id="351" r:id="rId6"/>
    <p:sldId id="393" r:id="rId7"/>
    <p:sldId id="447" r:id="rId8"/>
    <p:sldId id="353" r:id="rId9"/>
    <p:sldId id="403" r:id="rId10"/>
    <p:sldId id="354" r:id="rId11"/>
    <p:sldId id="355" r:id="rId12"/>
    <p:sldId id="356" r:id="rId13"/>
    <p:sldId id="333" r:id="rId14"/>
    <p:sldId id="401" r:id="rId15"/>
    <p:sldId id="429" r:id="rId16"/>
    <p:sldId id="399" r:id="rId17"/>
    <p:sldId id="402" r:id="rId18"/>
    <p:sldId id="395" r:id="rId19"/>
  </p:sldIdLst>
  <p:sldSz cx="9144000" cy="5143500" type="screen16x9"/>
  <p:notesSz cx="6858000" cy="9144000"/>
  <p:embeddedFontLst>
    <p:embeddedFont>
      <p:font typeface="Cambria" panose="02040503050406030204" pitchFamily="18" charset="0"/>
      <p:regular r:id="rId24"/>
      <p:bold r:id="rId25"/>
      <p:italic r:id="rId26"/>
      <p:boldItalic r:id="rId27"/>
    </p:embeddedFont>
    <p:embeddedFont>
      <p:font typeface="黑体" panose="02010609060101010101" pitchFamily="49" charset="-122"/>
      <p:regular r:id="rId28"/>
    </p:embeddedFont>
    <p:embeddedFont>
      <p:font typeface="方正清刻本悦宋简体" panose="02010600030101010101" pitchFamily="2" charset="-122"/>
      <p:regular r:id="rId29"/>
    </p:embeddedFont>
    <p:embeddedFont>
      <p:font typeface="楷体" panose="02010609060101010101" pitchFamily="49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</p:embeddedFontLst>
  <p:custDataLst>
    <p:tags r:id="rId3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Rg st="1" end="16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6600"/>
    <a:srgbClr val="424558"/>
    <a:srgbClr val="F26200"/>
    <a:srgbClr val="0C8C7D"/>
    <a:srgbClr val="FCE9B2"/>
    <a:srgbClr val="E2A908"/>
    <a:srgbClr val="8AD3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98"/>
    <p:restoredTop sz="96327"/>
  </p:normalViewPr>
  <p:slideViewPr>
    <p:cSldViewPr snapToGrid="0" showGuides="1">
      <p:cViewPr varScale="1">
        <p:scale>
          <a:sx n="95" d="100"/>
          <a:sy n="95" d="100"/>
        </p:scale>
        <p:origin x="750" y="84"/>
      </p:cViewPr>
      <p:guideLst>
        <p:guide orient="horz" pos="462"/>
        <p:guide pos="53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gs" Target="tags/tag1.xml"/><Relationship Id="rId34" Type="http://schemas.openxmlformats.org/officeDocument/2006/relationships/font" Target="fonts/font11.fntdata"/><Relationship Id="rId33" Type="http://schemas.openxmlformats.org/officeDocument/2006/relationships/font" Target="fonts/font10.fntdata"/><Relationship Id="rId32" Type="http://schemas.openxmlformats.org/officeDocument/2006/relationships/font" Target="fonts/font9.fntdata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6628716-9260-4936-9A66-CDE824A636B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CF19A5-A7E2-4A0C-8218-CD7561C8645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7F71CE4-7999-44B7-A809-BCFBA13D87F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DA4B694-F5C2-4388-BA0E-BBC4760718A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2"/>
          <p:cNvPicPr>
            <a:picLocks noChangeAspect="1"/>
          </p:cNvPicPr>
          <p:nvPr userDrawn="1"/>
        </p:nvPicPr>
        <p:blipFill>
          <a:blip r:embed="rId2"/>
          <a:srcRect l="10205" r="2504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98438" y="195263"/>
            <a:ext cx="8747125" cy="475297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22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53400" y="3811588"/>
            <a:ext cx="1257300" cy="1257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98438" y="195263"/>
            <a:ext cx="8747125" cy="475297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270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46037"/>
            <a:ext cx="962025" cy="96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8"/>
          </a:xfrm>
        </p:spPr>
        <p:txBody>
          <a:bodyPr/>
          <a:lstStyle/>
          <a:p>
            <a:pPr fontAlgn="base"/>
            <a:fld id="{B8C0CEF5-3309-46DA-A3CC-8AE88FA62F7F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8"/>
          </a:xfrm>
        </p:spPr>
        <p:txBody>
          <a:bodyPr/>
          <a:lstStyle/>
          <a:p>
            <a:pPr fontAlgn="base"/>
            <a:fld id="{DB435939-FB9B-4C8E-A2DC-F9BEFC1833C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380"/>
            <a:ext cx="7772400" cy="102162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170"/>
            <a:ext cx="7772400" cy="11252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3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5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0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2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4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0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/>
          <a:lstStyle/>
          <a:p>
            <a:pPr fontAlgn="base"/>
            <a:fld id="{B95FC270-55C9-4A20-A67A-3DE973D1FE95}" type="datetimeFigureOut">
              <a:rPr lang="zh-CN" altLang="en-US" strike="noStrike" noProof="1" smtClean="0">
                <a:solidFill>
                  <a:srgbClr val="000000">
                    <a:tint val="75000"/>
                  </a:srgb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/>
          <a:lstStyle/>
          <a:p>
            <a:pPr fontAlgn="base"/>
            <a:endParaRPr lang="zh-CN" altLang="en-US" strike="noStrike" noProof="1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/>
          <a:lstStyle/>
          <a:p>
            <a:pPr fontAlgn="base"/>
            <a:fld id="{8961FD41-A0E4-414C-A973-C8EC8DF1BF61}" type="slidenum">
              <a:rPr lang="zh-CN" altLang="en-US" strike="noStrike" noProof="1" smtClean="0">
                <a:solidFill>
                  <a:srgbClr val="000000">
                    <a:tint val="75000"/>
                  </a:srgb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microsoft.com/office/2007/relationships/media" Target="../media/media1.mp4"/><Relationship Id="rId3" Type="http://schemas.openxmlformats.org/officeDocument/2006/relationships/video" Target="../media/media1.mp4"/><Relationship Id="rId2" Type="http://schemas.openxmlformats.org/officeDocument/2006/relationships/slide" Target="slide2.xml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6875" y="1098550"/>
            <a:ext cx="2635250" cy="294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1"/>
          <p:cNvSpPr/>
          <p:nvPr/>
        </p:nvSpPr>
        <p:spPr>
          <a:xfrm>
            <a:off x="805180" y="1654175"/>
            <a:ext cx="34321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r"/>
            <a:r>
              <a:rPr lang="zh-CN" altLang="en-US" sz="2000" b="1"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  联系生活实际，借助关键词句，了解雷雨前的景象</a:t>
            </a:r>
            <a:endParaRPr lang="zh-CN" altLang="en-US" sz="2000" b="1" dirty="0">
              <a:latin typeface="方正清刻本悦宋简体" panose="02010600030101010101" pitchFamily="2" charset="-122"/>
              <a:ea typeface="方正清刻本悦宋简体" panose="02010600030101010101" pitchFamily="2" charset="-122"/>
            </a:endParaRPr>
          </a:p>
        </p:txBody>
      </p:sp>
      <p:sp>
        <p:nvSpPr>
          <p:cNvPr id="5" name="矩形 1"/>
          <p:cNvSpPr/>
          <p:nvPr/>
        </p:nvSpPr>
        <p:spPr>
          <a:xfrm>
            <a:off x="804863" y="2781300"/>
            <a:ext cx="3700462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r"/>
            <a:r>
              <a:rPr lang="zh-CN" altLang="en-US" sz="2000" b="1">
                <a:solidFill>
                  <a:srgbClr val="262626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能在语境中体会“压、垂”等字运用的妙处，并练习运用。</a:t>
            </a:r>
            <a:endParaRPr lang="zh-CN" altLang="en-US" sz="2000" b="1" dirty="0">
              <a:solidFill>
                <a:srgbClr val="262626"/>
              </a:solidFill>
              <a:latin typeface="方正清刻本悦宋简体" panose="02010600030101010101" pitchFamily="2" charset="-122"/>
              <a:ea typeface="方正清刻本悦宋简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 flipV="1">
            <a:off x="4505325" y="1928813"/>
            <a:ext cx="962025" cy="11113"/>
          </a:xfrm>
          <a:prstGeom prst="line">
            <a:avLst/>
          </a:prstGeom>
          <a:ln w="6350">
            <a:solidFill>
              <a:srgbClr val="005188">
                <a:alpha val="99000"/>
              </a:srgb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524375" y="3041650"/>
            <a:ext cx="952500" cy="6350"/>
          </a:xfrm>
          <a:prstGeom prst="line">
            <a:avLst/>
          </a:prstGeom>
          <a:ln w="6350">
            <a:solidFill>
              <a:srgbClr val="005188">
                <a:alpha val="99000"/>
              </a:srgb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占位符 2"/>
          <p:cNvSpPr txBox="1"/>
          <p:nvPr/>
        </p:nvSpPr>
        <p:spPr>
          <a:xfrm>
            <a:off x="474345" y="219710"/>
            <a:ext cx="3819525" cy="3190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en-US" sz="2000">
                <a:solidFill>
                  <a:srgbClr val="00B0F0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二年级</a:t>
            </a:r>
            <a:r>
              <a:rPr lang="en-US" altLang="zh-CN" sz="2000">
                <a:solidFill>
                  <a:srgbClr val="00B0F0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-</a:t>
            </a:r>
            <a:r>
              <a:rPr lang="zh-CN" altLang="en-US" sz="2000">
                <a:solidFill>
                  <a:srgbClr val="00B0F0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下册</a:t>
            </a:r>
            <a:r>
              <a:rPr lang="en-US" altLang="zh-CN" sz="2000">
                <a:solidFill>
                  <a:srgbClr val="00B0F0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-</a:t>
            </a:r>
            <a:r>
              <a:rPr lang="zh-CN" altLang="en-US" sz="2000">
                <a:solidFill>
                  <a:srgbClr val="00B0F0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第六单元 </a:t>
            </a:r>
            <a:r>
              <a:rPr lang="en-US" altLang="zh-CN" sz="2000">
                <a:solidFill>
                  <a:srgbClr val="00B0F0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16</a:t>
            </a:r>
            <a:endParaRPr lang="en-US" altLang="zh-CN" sz="2000">
              <a:solidFill>
                <a:srgbClr val="00B0F0"/>
              </a:solidFill>
              <a:latin typeface="方正清刻本悦宋简体" panose="02010600030101010101" pitchFamily="2" charset="-122"/>
              <a:ea typeface="方正清刻本悦宋简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endParaRPr lang="zh-CN" altLang="en-US" sz="2400" dirty="0">
              <a:solidFill>
                <a:srgbClr val="00B0F0"/>
              </a:solidFill>
              <a:latin typeface="方正清刻本悦宋简体" panose="02010600030101010101" pitchFamily="2" charset="-122"/>
              <a:ea typeface="方正清刻本悦宋简体" panose="02010600030101010101" pitchFamily="2" charset="-122"/>
            </a:endParaRPr>
          </a:p>
        </p:txBody>
      </p:sp>
      <p:sp>
        <p:nvSpPr>
          <p:cNvPr id="24" name="文本占位符 2"/>
          <p:cNvSpPr txBox="1"/>
          <p:nvPr/>
        </p:nvSpPr>
        <p:spPr>
          <a:xfrm>
            <a:off x="4235450" y="86360"/>
            <a:ext cx="2417445" cy="452755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US" altLang="zh-CN" sz="4000" b="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清刻本悦宋简体" panose="02010600030101010101" pitchFamily="2" charset="-122"/>
                <a:ea typeface="方正清刻本悦宋简体" panose="02010600030101010101" pitchFamily="2" charset="-122"/>
                <a:cs typeface="+mn-cs"/>
              </a:rPr>
              <a:t>《</a:t>
            </a:r>
            <a:r>
              <a:rPr lang="zh-CN" altLang="en-US" sz="4000" b="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清刻本悦宋简体" panose="02010600030101010101" pitchFamily="2" charset="-122"/>
                <a:ea typeface="方正清刻本悦宋简体" panose="02010600030101010101" pitchFamily="2" charset="-122"/>
                <a:cs typeface="+mn-cs"/>
              </a:rPr>
              <a:t>雷雨</a:t>
            </a:r>
            <a:r>
              <a:rPr lang="en-US" altLang="zh-CN" sz="4000" b="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清刻本悦宋简体" panose="02010600030101010101" pitchFamily="2" charset="-122"/>
                <a:ea typeface="方正清刻本悦宋简体" panose="02010600030101010101" pitchFamily="2" charset="-122"/>
                <a:cs typeface="+mn-cs"/>
              </a:rPr>
              <a:t>》</a:t>
            </a:r>
            <a:endParaRPr lang="en-US" altLang="zh-CN" sz="4000" b="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方正清刻本悦宋简体" panose="02010600030101010101" pitchFamily="2" charset="-122"/>
              <a:ea typeface="方正清刻本悦宋简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09982" y="1654175"/>
            <a:ext cx="615553" cy="18345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难点名称</a:t>
            </a:r>
            <a:endParaRPr lang="zh-CN" altLang="en-US" sz="28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49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49"/>
                            </p:stCondLst>
                            <p:childTnLst>
                              <p:par>
                                <p:cTn id="15" presetID="2" presetClass="entr" presetSubtype="2" accel="2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49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649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3" grpId="0" build="p">
        <p:tmplLst>
          <p:tmpl lvl="1">
            <p:tnLst>
              <p:par>
                <p:cTn presetID="2" presetClass="entr" presetSubtype="2" decel="10000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763" y="0"/>
            <a:ext cx="9139237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4"/>
          <p:cNvSpPr/>
          <p:nvPr/>
        </p:nvSpPr>
        <p:spPr>
          <a:xfrm>
            <a:off x="898525" y="4054475"/>
            <a:ext cx="7153275" cy="669925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ts val="4000"/>
              </a:lnSpc>
              <a:spcBef>
                <a:spcPct val="5000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忽然一阵大风，吹得树枝乱摆。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08313" y="4068763"/>
            <a:ext cx="11112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大风</a:t>
            </a:r>
            <a:endParaRPr lang="zh-CN" altLang="en-US" sz="2000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00663" y="4068763"/>
            <a:ext cx="11112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树枝</a:t>
            </a:r>
            <a:endParaRPr lang="zh-CN" altLang="en-US" sz="2000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19825" y="4068763"/>
            <a:ext cx="11112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乱摆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139825" y="4121150"/>
            <a:ext cx="1068388" cy="541338"/>
          </a:xfrm>
          <a:prstGeom prst="ellipse">
            <a:avLst/>
          </a:prstGeom>
          <a:noFill/>
          <a:ln w="28575">
            <a:solidFill>
              <a:srgbClr val="FF0066"/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Text Box 4"/>
          <p:cNvSpPr txBox="1"/>
          <p:nvPr/>
        </p:nvSpPr>
        <p:spPr>
          <a:xfrm>
            <a:off x="898525" y="3317875"/>
            <a:ext cx="2635250" cy="567848"/>
          </a:xfrm>
          <a:prstGeom prst="rect">
            <a:avLst/>
          </a:prstGeom>
          <a:solidFill>
            <a:srgbClr val="FFFFFF">
              <a:alpha val="79999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风来得很急。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387975" y="4662488"/>
            <a:ext cx="1943100" cy="0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4"/>
          <p:cNvSpPr txBox="1"/>
          <p:nvPr/>
        </p:nvSpPr>
        <p:spPr>
          <a:xfrm>
            <a:off x="5170488" y="3317875"/>
            <a:ext cx="1662112" cy="567848"/>
          </a:xfrm>
          <a:prstGeom prst="rect">
            <a:avLst/>
          </a:prstGeom>
          <a:solidFill>
            <a:srgbClr val="FFFFFF">
              <a:alpha val="79999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风很大。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7" grpId="0"/>
      <p:bldP spid="8" grpId="0" bldLvl="0" animBg="1"/>
      <p:bldP spid="9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-317"/>
            <a:ext cx="9144000" cy="5151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8" name="Text Box 4"/>
          <p:cNvSpPr/>
          <p:nvPr/>
        </p:nvSpPr>
        <p:spPr>
          <a:xfrm>
            <a:off x="968375" y="942975"/>
            <a:ext cx="7251700" cy="739775"/>
          </a:xfrm>
          <a:prstGeom prst="roundRect">
            <a:avLst>
              <a:gd name="adj" fmla="val 16667"/>
            </a:avLst>
          </a:prstGeom>
          <a:solidFill>
            <a:srgbClr val="FCE9B2"/>
          </a:solidFill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一只蜘蛛从网上垂下来，逃走了。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4888" y="977900"/>
            <a:ext cx="7134225" cy="668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一只蜘蛛从网上垂下来，逃走了。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5335588" y="2493963"/>
            <a:ext cx="1550988" cy="752475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 w="0">
                  <a:noFill/>
                </a:ln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害 怕</a:t>
            </a:r>
            <a:endParaRPr kumimoji="0" lang="zh-CN" altLang="en-US" sz="4000" b="1" i="0" u="none" strike="noStrike" kern="1200" cap="none" spc="0" normalizeH="0" baseline="0" noProof="0" dirty="0">
              <a:ln w="0">
                <a:noFill/>
              </a:ln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7" name="圆角矩形 11"/>
          <p:cNvSpPr/>
          <p:nvPr/>
        </p:nvSpPr>
        <p:spPr>
          <a:xfrm>
            <a:off x="706438" y="2024063"/>
            <a:ext cx="4197350" cy="1220788"/>
          </a:xfrm>
          <a:prstGeom prst="wedgeRoundRectCallout">
            <a:avLst>
              <a:gd name="adj1" fmla="val 41251"/>
              <a:gd name="adj2" fmla="val -82843"/>
              <a:gd name="adj3" fmla="val 16667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0" rIns="36000" bIns="72000" anchor="ctr"/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-15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把“垂”换成“落”或“掉”字，行不行？</a:t>
            </a:r>
            <a:endParaRPr kumimoji="0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57720" y="2891790"/>
            <a:ext cx="1763395" cy="1692275"/>
            <a:chOff x="3882888" y="1179445"/>
            <a:chExt cx="3173895" cy="3173895"/>
          </a:xfrm>
        </p:grpSpPr>
        <p:sp>
          <p:nvSpPr>
            <p:cNvPr id="4" name="椭圆 3"/>
            <p:cNvSpPr/>
            <p:nvPr/>
          </p:nvSpPr>
          <p:spPr>
            <a:xfrm>
              <a:off x="3882888" y="1179445"/>
              <a:ext cx="3173895" cy="317389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FFFF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endParaRPr>
            </a:p>
          </p:txBody>
        </p:sp>
        <p:pic>
          <p:nvPicPr>
            <p:cNvPr id="49156" name="图片 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4189244" y="1338470"/>
              <a:ext cx="2522000" cy="274333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图片 2" descr="2ee1fa1a223fa5b74a0070e4d7584b3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8" y="0"/>
            <a:ext cx="91297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273050" y="2282825"/>
            <a:ext cx="4905375" cy="1785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-15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①金黄的稻谷（　）下头。</a:t>
            </a:r>
            <a:endParaRPr kumimoji="0" lang="zh-CN" altLang="en-US" sz="3200" b="1" kern="1200" cap="none" spc="-150" normalizeH="0" baseline="0" noProof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defRPr/>
            </a:pPr>
            <a:endParaRPr kumimoji="0" lang="zh-CN" altLang="en-US" sz="3200" b="1" kern="1200" cap="none" spc="-150" normalizeH="0" baseline="0" noProof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-15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③叶子从树上（  ）下来。 </a:t>
            </a:r>
            <a:endParaRPr kumimoji="0" lang="zh-CN" altLang="en-US" sz="3200" b="1" kern="1200" cap="none" spc="-15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611188" y="254000"/>
            <a:ext cx="7358062" cy="6048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读句子，看图想一想，选字填空。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4775" y="1566863"/>
            <a:ext cx="3508375" cy="219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65113" y="2863850"/>
            <a:ext cx="5311775" cy="1787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-15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②苹果从树上（　）下来。</a:t>
            </a:r>
            <a:endParaRPr kumimoji="0" lang="zh-CN" altLang="en-US" sz="3200" b="1" kern="1200" cap="none" spc="-150" normalizeH="0" baseline="0" noProof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defRPr/>
            </a:pPr>
            <a:endParaRPr kumimoji="0" lang="zh-CN" altLang="en-US" sz="3200" b="1" kern="1200" cap="none" spc="-150" normalizeH="0" baseline="0" noProof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defRPr/>
            </a:pPr>
            <a:r>
              <a:rPr kumimoji="0" lang="zh-CN" altLang="en-US" sz="3200" b="1" kern="1200" cap="none" spc="-15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④兔子的耳朵（　）起来。</a:t>
            </a:r>
            <a:endParaRPr kumimoji="0" lang="zh-CN" altLang="en-US" sz="3200" b="1" kern="1200" cap="none" spc="-15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184775" y="1566863"/>
            <a:ext cx="3508375" cy="2193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4775" y="1566863"/>
            <a:ext cx="3508375" cy="2193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184775" y="1566863"/>
            <a:ext cx="3508375" cy="219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3098800" y="2847975"/>
            <a:ext cx="373063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defRPr/>
            </a:pPr>
            <a:r>
              <a:rPr kumimoji="0" lang="en-US" altLang="zh-CN" sz="3200" b="1" kern="1200" cap="none" spc="-150" normalizeH="0" baseline="0" noProof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A</a:t>
            </a:r>
            <a:endParaRPr kumimoji="0" lang="zh-CN" altLang="en-US" sz="3200" b="1" kern="1200" cap="none" spc="0" normalizeH="0" baseline="0" noProof="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13088" y="3460750"/>
            <a:ext cx="392112" cy="6048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92450" y="2286000"/>
            <a:ext cx="392113" cy="6048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13088" y="4027488"/>
            <a:ext cx="392112" cy="6048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3450" y="1087438"/>
            <a:ext cx="3195638" cy="1195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lnSpc>
                <a:spcPct val="120000"/>
              </a:lnSpc>
              <a:buClrTx/>
              <a:buSzTx/>
              <a:buFontTx/>
              <a:defRPr/>
            </a:pPr>
            <a:r>
              <a:rPr kumimoji="0" lang="en-US" altLang="zh-CN" sz="3200" b="1" kern="1200" cap="none" spc="-15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A.</a:t>
            </a:r>
            <a:r>
              <a:rPr kumimoji="0" lang="zh-CN" altLang="en-US" sz="3200" b="1" kern="1200" cap="none" spc="-15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掉　　</a:t>
            </a:r>
            <a:r>
              <a:rPr kumimoji="0" lang="en-US" altLang="zh-CN" sz="3200" b="1" kern="1200" cap="none" spc="-15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B.</a:t>
            </a:r>
            <a:r>
              <a:rPr kumimoji="0" lang="zh-CN" altLang="en-US" sz="3200" b="1" kern="1200" cap="none" spc="-15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落　　</a:t>
            </a:r>
            <a:r>
              <a:rPr kumimoji="0" lang="en-US" altLang="zh-CN" sz="3200" b="1" kern="1200" cap="none" spc="-15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C.</a:t>
            </a:r>
            <a:r>
              <a:rPr kumimoji="0" lang="zh-CN" altLang="en-US" sz="3200" b="1" kern="1200" cap="none" spc="-15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垂　　</a:t>
            </a:r>
            <a:r>
              <a:rPr kumimoji="0" lang="en-US" altLang="zh-CN" sz="3200" b="1" kern="1200" cap="none" spc="-15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D.</a:t>
            </a:r>
            <a:r>
              <a:rPr kumimoji="0" lang="zh-CN" altLang="en-US" sz="3200" b="1" kern="1200" cap="none" spc="-150" normalizeH="0" baseline="0" noProof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竖</a:t>
            </a:r>
            <a:endParaRPr kumimoji="0" lang="zh-CN" altLang="en-US" sz="3200" b="1" kern="1200" cap="none" spc="-15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6626" name="Text Box 4"/>
          <p:cNvSpPr txBox="1"/>
          <p:nvPr/>
        </p:nvSpPr>
        <p:spPr>
          <a:xfrm>
            <a:off x="1314450" y="1241425"/>
            <a:ext cx="67500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ts val="4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闪电越来越亮，雷声越来越响。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2306638" y="1219200"/>
            <a:ext cx="4775200" cy="650875"/>
            <a:chOff x="2306100" y="1219059"/>
            <a:chExt cx="4775195" cy="651093"/>
          </a:xfrm>
        </p:grpSpPr>
        <p:sp>
          <p:nvSpPr>
            <p:cNvPr id="26644" name="矩形 16"/>
            <p:cNvSpPr/>
            <p:nvPr/>
          </p:nvSpPr>
          <p:spPr>
            <a:xfrm>
              <a:off x="2306100" y="1219059"/>
              <a:ext cx="64793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越</a:t>
              </a:r>
              <a:endParaRPr lang="zh-CN" altLang="en-US" dirty="0">
                <a:solidFill>
                  <a:srgbClr val="FFFF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645" name="矩形 18"/>
            <p:cNvSpPr/>
            <p:nvPr/>
          </p:nvSpPr>
          <p:spPr>
            <a:xfrm>
              <a:off x="3222089" y="1221440"/>
              <a:ext cx="64793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越</a:t>
              </a:r>
              <a:endParaRPr lang="zh-CN" altLang="en-US" dirty="0">
                <a:solidFill>
                  <a:srgbClr val="FFFF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646" name="矩形 20"/>
            <p:cNvSpPr/>
            <p:nvPr/>
          </p:nvSpPr>
          <p:spPr>
            <a:xfrm>
              <a:off x="5517372" y="1221440"/>
              <a:ext cx="64793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越</a:t>
              </a:r>
              <a:endParaRPr lang="zh-CN" altLang="en-US" dirty="0">
                <a:solidFill>
                  <a:srgbClr val="FFFF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647" name="矩形 22"/>
            <p:cNvSpPr/>
            <p:nvPr/>
          </p:nvSpPr>
          <p:spPr>
            <a:xfrm>
              <a:off x="6433361" y="1223821"/>
              <a:ext cx="647934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越</a:t>
              </a:r>
              <a:endParaRPr lang="zh-CN" altLang="en-US" dirty="0">
                <a:solidFill>
                  <a:srgbClr val="FFFF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 bwMode="auto">
          <a:xfrm>
            <a:off x="2538413" y="1814513"/>
            <a:ext cx="4362450" cy="207962"/>
            <a:chOff x="2539193" y="1814631"/>
            <a:chExt cx="4362211" cy="208429"/>
          </a:xfrm>
          <a:solidFill>
            <a:srgbClr val="FFFF00"/>
          </a:solidFill>
        </p:grpSpPr>
        <p:sp>
          <p:nvSpPr>
            <p:cNvPr id="18" name="等腰三角形 17"/>
            <p:cNvSpPr/>
            <p:nvPr/>
          </p:nvSpPr>
          <p:spPr>
            <a:xfrm>
              <a:off x="2539193" y="1814631"/>
              <a:ext cx="234937" cy="20365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3455130" y="1816222"/>
              <a:ext cx="234937" cy="20524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>
              <a:off x="5750529" y="1816222"/>
              <a:ext cx="234937" cy="20524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>
              <a:off x="6666467" y="1819404"/>
              <a:ext cx="234937" cy="20365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714500" y="455613"/>
            <a:ext cx="6235700" cy="862012"/>
            <a:chOff x="1715109" y="454833"/>
            <a:chExt cx="6235700" cy="862412"/>
          </a:xfrm>
        </p:grpSpPr>
        <p:sp>
          <p:nvSpPr>
            <p:cNvPr id="26638" name="矩形 24"/>
            <p:cNvSpPr/>
            <p:nvPr/>
          </p:nvSpPr>
          <p:spPr>
            <a:xfrm>
              <a:off x="1715109" y="454833"/>
              <a:ext cx="623570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00FFFF"/>
                  </a:solidFill>
                  <a:latin typeface="宋体" panose="02010600030101010101" pitchFamily="2" charset="-122"/>
                </a:rPr>
                <a:t>节奏越来越快，程度越来越强</a:t>
              </a:r>
              <a:endParaRPr lang="zh-CN" altLang="en-US" sz="3200" b="1" dirty="0">
                <a:solidFill>
                  <a:srgbClr val="00FFFF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26639" name="组合 54"/>
            <p:cNvGrpSpPr/>
            <p:nvPr/>
          </p:nvGrpSpPr>
          <p:grpSpPr>
            <a:xfrm>
              <a:off x="2630067" y="1066150"/>
              <a:ext cx="4153862" cy="251095"/>
              <a:chOff x="2630067" y="1251558"/>
              <a:chExt cx="4153862" cy="361950"/>
            </a:xfrm>
          </p:grpSpPr>
          <p:cxnSp>
            <p:nvCxnSpPr>
              <p:cNvPr id="27" name="直接箭头连接符 26"/>
              <p:cNvCxnSpPr/>
              <p:nvPr/>
            </p:nvCxnSpPr>
            <p:spPr>
              <a:xfrm flipV="1">
                <a:off x="2629509" y="1251780"/>
                <a:ext cx="0" cy="361728"/>
              </a:xfrm>
              <a:prstGeom prst="straightConnector1">
                <a:avLst/>
              </a:prstGeom>
              <a:ln w="25400">
                <a:solidFill>
                  <a:srgbClr val="FF00FF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箭头连接符 27"/>
              <p:cNvCxnSpPr/>
              <p:nvPr/>
            </p:nvCxnSpPr>
            <p:spPr>
              <a:xfrm flipV="1">
                <a:off x="3558197" y="1251780"/>
                <a:ext cx="0" cy="361728"/>
              </a:xfrm>
              <a:prstGeom prst="straightConnector1">
                <a:avLst/>
              </a:prstGeom>
              <a:ln w="25400">
                <a:solidFill>
                  <a:srgbClr val="FF00FF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箭头连接符 28"/>
              <p:cNvCxnSpPr/>
              <p:nvPr/>
            </p:nvCxnSpPr>
            <p:spPr>
              <a:xfrm flipV="1">
                <a:off x="5868009" y="1251780"/>
                <a:ext cx="0" cy="361728"/>
              </a:xfrm>
              <a:prstGeom prst="straightConnector1">
                <a:avLst/>
              </a:prstGeom>
              <a:ln w="25400">
                <a:solidFill>
                  <a:srgbClr val="FF00FF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箭头连接符 29"/>
              <p:cNvCxnSpPr/>
              <p:nvPr/>
            </p:nvCxnSpPr>
            <p:spPr>
              <a:xfrm flipV="1">
                <a:off x="6783997" y="1251780"/>
                <a:ext cx="0" cy="361728"/>
              </a:xfrm>
              <a:prstGeom prst="straightConnector1">
                <a:avLst/>
              </a:prstGeom>
              <a:ln w="25400">
                <a:solidFill>
                  <a:srgbClr val="FF00FF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/>
          <p:cNvGrpSpPr/>
          <p:nvPr/>
        </p:nvGrpSpPr>
        <p:grpSpPr>
          <a:xfrm>
            <a:off x="1377950" y="2451735"/>
            <a:ext cx="6786245" cy="2188210"/>
            <a:chOff x="460375" y="2185988"/>
            <a:chExt cx="8224838" cy="2808287"/>
          </a:xfrm>
        </p:grpSpPr>
        <p:sp>
          <p:nvSpPr>
            <p:cNvPr id="4" name="流程图: 文档 3"/>
            <p:cNvSpPr/>
            <p:nvPr/>
          </p:nvSpPr>
          <p:spPr bwMode="auto">
            <a:xfrm>
              <a:off x="460375" y="2185988"/>
              <a:ext cx="8224838" cy="2808287"/>
            </a:xfrm>
            <a:prstGeom prst="flowChartDocument">
              <a:avLst/>
            </a:prstGeom>
            <a:solidFill>
              <a:srgbClr val="FFFF99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" name="图片 3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3013" y="2482442"/>
              <a:ext cx="1041963" cy="150505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圆角矩形 11"/>
          <p:cNvSpPr/>
          <p:nvPr/>
        </p:nvSpPr>
        <p:spPr>
          <a:xfrm>
            <a:off x="2538730" y="2985770"/>
            <a:ext cx="4945380" cy="1120775"/>
          </a:xfrm>
          <a:prstGeom prst="wedgeRoundRectCallout">
            <a:avLst>
              <a:gd name="adj1" fmla="val -461"/>
              <a:gd name="adj2" fmla="val -99518"/>
              <a:gd name="adj3" fmla="val 16667"/>
            </a:avLst>
          </a:prstGeom>
          <a:gradFill>
            <a:gsLst>
              <a:gs pos="0">
                <a:srgbClr val="5B9BD5">
                  <a:lumMod val="20000"/>
                  <a:lumOff val="80000"/>
                </a:srgbClr>
              </a:gs>
              <a:gs pos="100000">
                <a:srgbClr val="44546A">
                  <a:lumMod val="40000"/>
                  <a:lumOff val="60000"/>
                </a:srgbClr>
              </a:gs>
            </a:gsLst>
          </a:gradFill>
          <a:ln w="6350" cap="flat" cmpd="sng" algn="ctr">
            <a:noFill/>
            <a:prstDash val="solid"/>
            <a:miter lim="800000"/>
          </a:ln>
          <a:effectLst/>
        </p:spPr>
        <p:txBody>
          <a:bodyPr lIns="36000" tIns="0" rIns="36000" bIns="7200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闪电、雷声有什么变化？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0" y="857250"/>
            <a:ext cx="2792413" cy="428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" y="1982788"/>
            <a:ext cx="2354262" cy="3275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9850" y="1982788"/>
            <a:ext cx="2127250" cy="3160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375" y="158750"/>
            <a:ext cx="1484313" cy="1395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7"/>
          <p:cNvSpPr txBox="1"/>
          <p:nvPr/>
        </p:nvSpPr>
        <p:spPr>
          <a:xfrm>
            <a:off x="1209675" y="1103313"/>
            <a:ext cx="7496175" cy="6048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indent="-457200" eaLnBrk="0" hangingPunct="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你能用上“越来越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……”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说话吗？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97013" y="2401888"/>
            <a:ext cx="6253162" cy="11953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solidFill>
                  <a:srgbClr val="0C8C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天气越来越（　　），</a:t>
            </a:r>
            <a:endParaRPr lang="zh-CN" altLang="en-US" sz="3200" b="1">
              <a:solidFill>
                <a:srgbClr val="0C8C7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solidFill>
                  <a:srgbClr val="0C8C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树叶越来越（　　）。</a:t>
            </a:r>
            <a:endParaRPr lang="zh-CN" altLang="en-US" sz="3200" b="1" dirty="0">
              <a:solidFill>
                <a:srgbClr val="0C8C7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7"/>
          <p:cNvSpPr txBox="1"/>
          <p:nvPr/>
        </p:nvSpPr>
        <p:spPr>
          <a:xfrm>
            <a:off x="2741295" y="772160"/>
            <a:ext cx="2950210" cy="15465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3600" b="1" noProof="1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雷雨前的景象</a:t>
            </a:r>
            <a:endParaRPr lang="zh-CN" altLang="en-US" sz="3600" b="1" noProof="1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</a:pPr>
            <a:endParaRPr lang="zh-CN" altLang="en-US" sz="3200" b="1" noProof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0194" y="130175"/>
            <a:ext cx="1651000" cy="70675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小 结</a:t>
            </a:r>
            <a:endParaRPr lang="zh-CN" altLang="en-US" sz="40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25599" y="1981835"/>
            <a:ext cx="1887220" cy="521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乌云压顶</a:t>
            </a:r>
            <a:endParaRPr lang="zh-CN" altLang="en-US" sz="28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03825" y="1981835"/>
            <a:ext cx="1889125" cy="521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狂风大作</a:t>
            </a:r>
            <a:endParaRPr lang="zh-CN" altLang="en-US" sz="28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62880" y="268922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动物逃跑</a:t>
            </a:r>
            <a:endParaRPr lang="zh-CN" altLang="en-US" sz="28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5599" y="2689225"/>
            <a:ext cx="1605281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电闪雷鸣</a:t>
            </a:r>
            <a:endParaRPr lang="zh-CN" altLang="en-US" sz="28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675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644775" y="3576638"/>
            <a:ext cx="3627438" cy="784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500" b="1">
                <a:solidFill>
                  <a:srgbClr val="005188"/>
                </a:solidFill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谢谢您的观看</a:t>
            </a:r>
            <a:endParaRPr lang="zh-CN" altLang="en-US" sz="4500" b="1" dirty="0">
              <a:solidFill>
                <a:srgbClr val="005188"/>
              </a:solidFill>
              <a:latin typeface="方正清刻本悦宋简体" panose="02010600030101010101" pitchFamily="2" charset="-122"/>
              <a:ea typeface="方正清刻本悦宋简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8" name="矩形 4"/>
          <p:cNvSpPr/>
          <p:nvPr/>
        </p:nvSpPr>
        <p:spPr>
          <a:xfrm>
            <a:off x="2222500" y="3567113"/>
            <a:ext cx="469900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欣赏视频：</a:t>
            </a: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打雷下雨</a:t>
            </a: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84150" y="106363"/>
            <a:ext cx="2587625" cy="696913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视频导入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pic>
        <p:nvPicPr>
          <p:cNvPr id="3" name="20秒打雷下雨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40000" y="1281430"/>
            <a:ext cx="4064000" cy="2286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1501775" y="2451100"/>
            <a:ext cx="2149475" cy="638175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雷 雨 前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964" name="TextBox 1"/>
          <p:cNvSpPr txBox="1"/>
          <p:nvPr/>
        </p:nvSpPr>
        <p:spPr>
          <a:xfrm>
            <a:off x="563563" y="466725"/>
            <a:ext cx="19240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u="sng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200" b="1" u="sng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 Box 11"/>
          <p:cNvSpPr txBox="1"/>
          <p:nvPr/>
        </p:nvSpPr>
        <p:spPr>
          <a:xfrm>
            <a:off x="563563" y="879475"/>
            <a:ext cx="8016875" cy="1430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  自由朗读课文，思考：本文作者描写的顺序是什么？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3568700" y="3230563"/>
            <a:ext cx="2149475" cy="638175"/>
          </a:xfrm>
          <a:prstGeom prst="roundRect">
            <a:avLst>
              <a:gd name="adj" fmla="val 50000"/>
            </a:avLst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雷 雨 中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AutoShape 7"/>
          <p:cNvSpPr>
            <a:spLocks noChangeArrowheads="1"/>
          </p:cNvSpPr>
          <p:nvPr/>
        </p:nvSpPr>
        <p:spPr bwMode="auto">
          <a:xfrm>
            <a:off x="5643563" y="4049713"/>
            <a:ext cx="2149475" cy="647700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雷 雨 后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箭头: 圆角右 3"/>
          <p:cNvSpPr/>
          <p:nvPr/>
        </p:nvSpPr>
        <p:spPr>
          <a:xfrm flipV="1">
            <a:off x="2478088" y="3133725"/>
            <a:ext cx="1009650" cy="582613"/>
          </a:xfrm>
          <a:prstGeom prst="ben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箭头: 圆角右 13"/>
          <p:cNvSpPr/>
          <p:nvPr/>
        </p:nvSpPr>
        <p:spPr>
          <a:xfrm flipV="1">
            <a:off x="4527550" y="3965575"/>
            <a:ext cx="1009650" cy="582613"/>
          </a:xfrm>
          <a:prstGeom prst="ben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文本框 19"/>
          <p:cNvSpPr txBox="1"/>
          <p:nvPr/>
        </p:nvSpPr>
        <p:spPr>
          <a:xfrm>
            <a:off x="4424363" y="-547687"/>
            <a:ext cx="1184275" cy="3079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文本框 35"/>
          <p:cNvSpPr txBox="1"/>
          <p:nvPr/>
        </p:nvSpPr>
        <p:spPr>
          <a:xfrm>
            <a:off x="-2243137" y="3013075"/>
            <a:ext cx="403225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0972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6300" y="2843213"/>
            <a:ext cx="401638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73" name="文本框 51"/>
          <p:cNvSpPr txBox="1"/>
          <p:nvPr/>
        </p:nvSpPr>
        <p:spPr>
          <a:xfrm rot="-1160763">
            <a:off x="1891957" y="-468813"/>
            <a:ext cx="202299" cy="1692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5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50"/>
          <p:cNvSpPr txBox="1">
            <a:spLocks noChangeArrowheads="1"/>
          </p:cNvSpPr>
          <p:nvPr/>
        </p:nvSpPr>
        <p:spPr bwMode="auto">
          <a:xfrm rot="1480325">
            <a:off x="6495707" y="-449763"/>
            <a:ext cx="202299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46"/>
          <p:cNvSpPr txBox="1">
            <a:spLocks noChangeArrowheads="1"/>
          </p:cNvSpPr>
          <p:nvPr/>
        </p:nvSpPr>
        <p:spPr bwMode="auto">
          <a:xfrm rot="21429897">
            <a:off x="-2084730" y="1728287"/>
            <a:ext cx="202299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76" name="文本框 32"/>
          <p:cNvSpPr txBox="1"/>
          <p:nvPr/>
        </p:nvSpPr>
        <p:spPr>
          <a:xfrm rot="-880739">
            <a:off x="-2143468" y="5522412"/>
            <a:ext cx="202299" cy="1692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5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文本框 47"/>
          <p:cNvSpPr txBox="1">
            <a:spLocks noChangeArrowheads="1"/>
          </p:cNvSpPr>
          <p:nvPr/>
        </p:nvSpPr>
        <p:spPr bwMode="auto">
          <a:xfrm rot="18143362">
            <a:off x="11141526" y="5234280"/>
            <a:ext cx="202299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文本框 45"/>
          <p:cNvSpPr txBox="1">
            <a:spLocks noChangeArrowheads="1"/>
          </p:cNvSpPr>
          <p:nvPr/>
        </p:nvSpPr>
        <p:spPr bwMode="auto">
          <a:xfrm rot="17097278">
            <a:off x="11082788" y="2138655"/>
            <a:ext cx="202299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3415983" y="570230"/>
            <a:ext cx="2149475" cy="638175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雷 雨 前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535305" y="1553210"/>
            <a:ext cx="7661910" cy="162448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默读第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1—3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自然段，找一找：雷雨前的场景中，作者描写了哪些景物？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2656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51938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4"/>
          <p:cNvSpPr/>
          <p:nvPr/>
        </p:nvSpPr>
        <p:spPr>
          <a:xfrm>
            <a:off x="858838" y="2655888"/>
            <a:ext cx="7116762" cy="66992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ts val="4000"/>
              </a:lnSpc>
              <a:spcBef>
                <a:spcPct val="5000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满天的乌云，黑沉沉地压下来。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0788" y="2670175"/>
            <a:ext cx="1111250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乌云</a:t>
            </a:r>
            <a:endParaRPr lang="zh-CN" altLang="en-US" sz="2000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02300" y="2668588"/>
            <a:ext cx="1574800" cy="647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压下来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773738" y="2720975"/>
            <a:ext cx="542925" cy="541338"/>
          </a:xfrm>
          <a:prstGeom prst="ellipse">
            <a:avLst/>
          </a:prstGeom>
          <a:noFill/>
          <a:ln w="28575">
            <a:solidFill>
              <a:srgbClr val="FF0066"/>
            </a:solidFill>
          </a:ln>
        </p:spPr>
        <p:txBody>
          <a:bodyPr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Text Box 4"/>
          <p:cNvSpPr txBox="1"/>
          <p:nvPr/>
        </p:nvSpPr>
        <p:spPr>
          <a:xfrm>
            <a:off x="4756150" y="3457575"/>
            <a:ext cx="2849563" cy="567848"/>
          </a:xfrm>
          <a:prstGeom prst="rect">
            <a:avLst/>
          </a:prstGeom>
          <a:solidFill>
            <a:srgbClr val="FFFFFF">
              <a:alpha val="79999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乌云来势凶猛。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249555" y="277178"/>
            <a:ext cx="2149475" cy="638175"/>
          </a:xfrm>
          <a:prstGeom prst="roundRect">
            <a:avLst>
              <a:gd name="adj" fmla="val 50000"/>
            </a:avLst>
          </a:prstGeom>
          <a:solidFill>
            <a:srgbClr val="002060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雷 雨 前</a:t>
            </a:r>
            <a:endParaRPr kumimoji="0" lang="zh-CN" altLang="en-US" sz="3600" b="1" i="0" u="none" strike="noStrike" kern="1200" cap="none" spc="0" normalizeH="0" baseline="0" noProof="0" dirty="0">
              <a:solidFill>
                <a:schemeClr val="accent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/>
      <p:bldP spid="7" grpId="0" bldLvl="0" animBg="1"/>
      <p:bldP spid="8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51938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4"/>
          <p:cNvSpPr/>
          <p:nvPr/>
        </p:nvSpPr>
        <p:spPr>
          <a:xfrm>
            <a:off x="1204913" y="2865438"/>
            <a:ext cx="7116762" cy="66992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ts val="4000"/>
              </a:lnSpc>
              <a:spcBef>
                <a:spcPct val="5000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满天的乌云，黑沉沉地压下来。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36863" y="2879725"/>
            <a:ext cx="1111250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乌云</a:t>
            </a:r>
            <a:endParaRPr lang="zh-CN" altLang="en-US" sz="2000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48375" y="2878138"/>
            <a:ext cx="1574800" cy="647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压下来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12035" y="1156335"/>
            <a:ext cx="5114290" cy="11095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渲染了一种大雨来临前紧张、压抑、沉闷的气氛。 </a:t>
            </a:r>
            <a:endParaRPr lang="zh-CN" altLang="en-US" sz="3200" b="1" dirty="0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249555" y="277178"/>
            <a:ext cx="2149475" cy="638175"/>
          </a:xfrm>
          <a:prstGeom prst="roundRect">
            <a:avLst>
              <a:gd name="adj" fmla="val 50000"/>
            </a:avLst>
          </a:prstGeom>
          <a:solidFill>
            <a:srgbClr val="002060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雷 雨 前</a:t>
            </a:r>
            <a:endParaRPr kumimoji="0" lang="zh-CN" altLang="en-US" sz="3600" b="1" i="0" u="none" strike="noStrike" kern="1200" cap="none" spc="0" normalizeH="0" baseline="0" noProof="0" dirty="0">
              <a:solidFill>
                <a:schemeClr val="accent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/>
      <p:bldP spid="2" grpId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4"/>
          <p:cNvSpPr/>
          <p:nvPr/>
        </p:nvSpPr>
        <p:spPr>
          <a:xfrm>
            <a:off x="1616075" y="4248150"/>
            <a:ext cx="5281613" cy="669925"/>
          </a:xfrm>
          <a:prstGeom prst="roundRect">
            <a:avLst>
              <a:gd name="adj" fmla="val 16667"/>
            </a:avLst>
          </a:prstGeom>
          <a:solidFill>
            <a:srgbClr val="66FF66">
              <a:alpha val="79999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ts val="4000"/>
              </a:lnSpc>
              <a:spcBef>
                <a:spcPct val="5000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树上的叶子一动不动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76625" y="4265613"/>
            <a:ext cx="111125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叶子</a:t>
            </a:r>
            <a:endParaRPr lang="zh-CN" altLang="en-US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94200" y="4257675"/>
            <a:ext cx="2038350" cy="647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一动不动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19"/>
          <p:cNvSpPr txBox="1"/>
          <p:nvPr/>
        </p:nvSpPr>
        <p:spPr>
          <a:xfrm>
            <a:off x="4424363" y="-547687"/>
            <a:ext cx="1184275" cy="3079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文本框 35"/>
          <p:cNvSpPr txBox="1"/>
          <p:nvPr/>
        </p:nvSpPr>
        <p:spPr>
          <a:xfrm>
            <a:off x="-2243137" y="3013075"/>
            <a:ext cx="403225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6087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6300" y="2843213"/>
            <a:ext cx="401638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8" name="文本框 51"/>
          <p:cNvSpPr txBox="1"/>
          <p:nvPr/>
        </p:nvSpPr>
        <p:spPr>
          <a:xfrm rot="-1160763">
            <a:off x="1891957" y="-468813"/>
            <a:ext cx="202299" cy="1692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5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50"/>
          <p:cNvSpPr txBox="1">
            <a:spLocks noChangeArrowheads="1"/>
          </p:cNvSpPr>
          <p:nvPr/>
        </p:nvSpPr>
        <p:spPr bwMode="auto">
          <a:xfrm rot="1480325">
            <a:off x="6495707" y="-449763"/>
            <a:ext cx="202299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46"/>
          <p:cNvSpPr txBox="1">
            <a:spLocks noChangeArrowheads="1"/>
          </p:cNvSpPr>
          <p:nvPr/>
        </p:nvSpPr>
        <p:spPr bwMode="auto">
          <a:xfrm rot="21429897">
            <a:off x="-2084730" y="1728287"/>
            <a:ext cx="202299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091" name="文本框 32"/>
          <p:cNvSpPr txBox="1"/>
          <p:nvPr/>
        </p:nvSpPr>
        <p:spPr>
          <a:xfrm rot="-880739">
            <a:off x="-2143468" y="5522412"/>
            <a:ext cx="202299" cy="1692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5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47"/>
          <p:cNvSpPr txBox="1">
            <a:spLocks noChangeArrowheads="1"/>
          </p:cNvSpPr>
          <p:nvPr/>
        </p:nvSpPr>
        <p:spPr bwMode="auto">
          <a:xfrm rot="18143362">
            <a:off x="11141526" y="5234280"/>
            <a:ext cx="202299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zh-CN" sz="5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45"/>
          <p:cNvSpPr txBox="1">
            <a:spLocks noChangeArrowheads="1"/>
          </p:cNvSpPr>
          <p:nvPr/>
        </p:nvSpPr>
        <p:spPr bwMode="auto">
          <a:xfrm rot="17097278">
            <a:off x="11082788" y="2138655"/>
            <a:ext cx="202299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zh-CN" sz="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5987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4"/>
          <p:cNvSpPr/>
          <p:nvPr/>
        </p:nvSpPr>
        <p:spPr>
          <a:xfrm>
            <a:off x="5413375" y="471488"/>
            <a:ext cx="3513138" cy="669925"/>
          </a:xfrm>
          <a:prstGeom prst="roundRect">
            <a:avLst>
              <a:gd name="adj" fmla="val 16667"/>
            </a:avLst>
          </a:prstGeom>
          <a:solidFill>
            <a:srgbClr val="FFCC00">
              <a:alpha val="79999"/>
            </a:srgbClr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ts val="4000"/>
              </a:lnSpc>
              <a:spcBef>
                <a:spcPct val="5000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蝉一声也不出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02300" y="485775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蝉</a:t>
            </a:r>
            <a:endParaRPr lang="zh-CN" altLang="en-US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61088" y="457200"/>
            <a:ext cx="2500312" cy="647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一声也不出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6" grpId="0"/>
    </p:bldLst>
  </p:timing>
</p:sld>
</file>

<file path=ppt/tags/tag1.xml><?xml version="1.0" encoding="utf-8"?>
<p:tagLst xmlns:p="http://schemas.openxmlformats.org/presentationml/2006/main">
  <p:tag name="ISPRING_UUID" val="{FFC64191-23F7-48FB-A6D0-3DAA3F2008CB}"/>
  <p:tag name="ISPRING_RESOURCE_FOLDER" val="C:\Users\Administrator\Desktop\12 古诗二首\"/>
  <p:tag name="ISPRING_PRESENTATION_PATH" val="C:\Users\Administrator\Desktop\12 古诗二首.ppt"/>
  <p:tag name="ISPRING_PROJECT_FOLDER_UPDATED" val="1"/>
  <p:tag name="ISPRING_SCREEN_RECS_UPDATED" val="C:\Users\Administrator\Desktop\12 古诗二首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576</Words>
  <Application>WPS 演示</Application>
  <PresentationFormat>全屏显示(16:9)</PresentationFormat>
  <Paragraphs>167</Paragraphs>
  <Slides>16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Cambria</vt:lpstr>
      <vt:lpstr>黑体</vt:lpstr>
      <vt:lpstr>方正清刻本悦宋简体</vt:lpstr>
      <vt:lpstr>微软雅黑</vt:lpstr>
      <vt:lpstr>楷体</vt:lpstr>
      <vt:lpstr>Arial Unicode MS</vt:lpstr>
      <vt:lpstr>Calibri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qwe</cp:lastModifiedBy>
  <cp:revision>2454</cp:revision>
  <dcterms:created xsi:type="dcterms:W3CDTF">2016-01-14T05:53:00Z</dcterms:created>
  <dcterms:modified xsi:type="dcterms:W3CDTF">2021-08-05T13:42:09Z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